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76" r:id="rId11"/>
    <p:sldId id="281" r:id="rId12"/>
    <p:sldId id="277" r:id="rId13"/>
    <p:sldId id="279" r:id="rId14"/>
    <p:sldId id="28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6210f395-2ab3-4370-b28f-6317a298d7d7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dodatni-digitalni-sadrzaji/6210f395-2ab3-4370-b28f-6317a298d7d7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e-sfera.hr/dodatni-digitalni-sadrzaji/6210f395-2ab3-4370-b28f-6317a298d7d7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e-sfera.hr/dodatni-digitalni-sadrzaji/6210f395-2ab3-4370-b28f-6317a298d7d7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16232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C0000"/>
                </a:solidFill>
              </a:rPr>
              <a:t>Razmnožavaju li se sva živa bića jednako</a:t>
            </a:r>
            <a:endParaRPr lang="hr-HR" b="1" dirty="0">
              <a:solidFill>
                <a:srgbClr val="CC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76846"/>
            <a:ext cx="7620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685" y="1210492"/>
            <a:ext cx="7750629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1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Prikaz potpune preobrazbe leptira:</a:t>
            </a: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alibri" panose="020F0502020204030204"/>
              </a:rPr>
              <a:t>Prikaz nepotpune </a:t>
            </a:r>
            <a:r>
              <a:rPr lang="hr-HR" sz="2400" dirty="0">
                <a:solidFill>
                  <a:prstClr val="black"/>
                </a:solidFill>
                <a:latin typeface="Calibri" panose="020F0502020204030204"/>
              </a:rPr>
              <a:t>preobrazbe </a:t>
            </a:r>
            <a:r>
              <a:rPr lang="hr-HR" sz="2400" dirty="0" smtClean="0">
                <a:solidFill>
                  <a:prstClr val="black"/>
                </a:solidFill>
                <a:latin typeface="Calibri" panose="020F0502020204030204"/>
              </a:rPr>
              <a:t>skakavca: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07769" y="914400"/>
            <a:ext cx="8464733" cy="524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6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dD533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487" y="2281647"/>
            <a:ext cx="4742882" cy="370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rad9D90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953" y="2281647"/>
            <a:ext cx="4905103" cy="3704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52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sz="half" idx="1"/>
          </p:nvPr>
        </p:nvSpPr>
        <p:spPr>
          <a:xfrm>
            <a:off x="838200" y="757647"/>
            <a:ext cx="5181600" cy="13498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0" dirty="0" smtClean="0"/>
              <a:t>Dvospolci:</a:t>
            </a:r>
          </a:p>
          <a:p>
            <a:pPr marL="0" indent="0">
              <a:buNone/>
            </a:pPr>
            <a:endParaRPr lang="hr-HR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b="0" dirty="0"/>
              <a:t>u</a:t>
            </a:r>
            <a:r>
              <a:rPr lang="hr-HR" b="0" dirty="0" smtClean="0"/>
              <a:t>nakrsna oplodnja</a:t>
            </a:r>
            <a:endParaRPr lang="hr-HR" b="0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>
          <a:xfrm>
            <a:off x="6172200" y="5799909"/>
            <a:ext cx="5181600" cy="377054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07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endParaRPr lang="hr-HR" sz="24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036321"/>
            <a:ext cx="5181600" cy="26474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samooplodnja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7" descr="radEF3F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58" y="2519237"/>
            <a:ext cx="5019642" cy="286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179" y="2519237"/>
            <a:ext cx="5019642" cy="286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44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875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Nespolno razmnožavanje:</a:t>
            </a:r>
            <a:endParaRPr lang="hr-HR" sz="2400" dirty="0">
              <a:latin typeface="+mn-lt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potomci su genski identični roditelju – KLONOVI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upanje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d</a:t>
            </a:r>
            <a:r>
              <a:rPr lang="hr-HR" sz="2400" dirty="0" smtClean="0"/>
              <a:t>ioba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400" dirty="0"/>
          </a:p>
          <a:p>
            <a:r>
              <a:rPr lang="hr-HR" sz="2400" dirty="0" smtClean="0">
                <a:hlinkClick r:id="rId2"/>
              </a:rPr>
              <a:t>Vizualno</a:t>
            </a:r>
            <a:endParaRPr lang="hr-HR" sz="2400" dirty="0"/>
          </a:p>
        </p:txBody>
      </p:sp>
      <p:pic>
        <p:nvPicPr>
          <p:cNvPr id="8" name="Picture 4" descr="radDF1E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496" y="1271451"/>
            <a:ext cx="2978332" cy="236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7" t="13522" r="17454" b="1257"/>
          <a:stretch/>
        </p:blipFill>
        <p:spPr>
          <a:xfrm>
            <a:off x="8623299" y="1271451"/>
            <a:ext cx="2978332" cy="236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496" y="4156166"/>
            <a:ext cx="2978332" cy="2394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rad0F1AB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3299" y="4156165"/>
            <a:ext cx="2978332" cy="2394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5815" y="4395688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38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Spolno razmnožavanje</a:t>
            </a:r>
            <a:endParaRPr lang="hr-HR" b="1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3439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otrebna dva roditelja suprotnog spola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otomci su genski raznoliki što im omogućuje lakšu prilagodbu stalnim promjenama u okolišu</a:t>
            </a:r>
            <a:endParaRPr lang="hr-HR" sz="2400" dirty="0"/>
          </a:p>
          <a:p>
            <a:endParaRPr lang="hr-HR" sz="2400" dirty="0" smtClean="0">
              <a:hlinkClick r:id="rId2"/>
            </a:endParaRPr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 smtClean="0"/>
          </a:p>
          <a:p>
            <a:r>
              <a:rPr lang="hr-HR" sz="2400" dirty="0" smtClean="0">
                <a:hlinkClick r:id="rId2"/>
              </a:rPr>
              <a:t>Zanimljivosti</a:t>
            </a:r>
            <a:endParaRPr lang="hr-HR" sz="2400" dirty="0"/>
          </a:p>
        </p:txBody>
      </p:sp>
      <p:pic>
        <p:nvPicPr>
          <p:cNvPr id="8" name="Picture 10" descr="rad6E9EB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544" y="3831301"/>
            <a:ext cx="4450081" cy="2856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/>
          <a:srcRect t="6671"/>
          <a:stretch/>
        </p:blipFill>
        <p:spPr>
          <a:xfrm>
            <a:off x="6348544" y="457200"/>
            <a:ext cx="4450081" cy="313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143" y="5377554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740" y="4806186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54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36921" cy="770709"/>
          </a:xfrm>
        </p:spPr>
        <p:txBody>
          <a:bodyPr/>
          <a:lstStyle/>
          <a:p>
            <a:pPr algn="ctr"/>
            <a:r>
              <a:rPr lang="hr-HR" b="1" dirty="0" smtClean="0"/>
              <a:t>Razmnožavanje u kralježnjaka</a:t>
            </a:r>
            <a:endParaRPr lang="hr-HR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628503"/>
            <a:ext cx="4690155" cy="4563291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PRAVI SISAVCI: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nutarnja oplodnja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m</a:t>
            </a:r>
            <a:r>
              <a:rPr lang="hr-HR" sz="2400" dirty="0" smtClean="0"/>
              <a:t>ladi se razvijaju u maternici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h</a:t>
            </a:r>
            <a:r>
              <a:rPr lang="hr-HR" sz="2400" dirty="0" smtClean="0"/>
              <a:t>ranu i kisik primaju preko posteljice s kojom su povezani pupčanom vrpcom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m</a:t>
            </a:r>
            <a:r>
              <a:rPr lang="hr-HR" sz="2400" dirty="0" smtClean="0"/>
              <a:t>ladunčad siše majčino mlijeko</a:t>
            </a:r>
          </a:p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Prouči načine parenja i razmnožavanja nekih kralježnjaka.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str. 43.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0399" y="1491342"/>
            <a:ext cx="3579223" cy="2627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adAA85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399" y="4382586"/>
            <a:ext cx="3579223" cy="2157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333" y="5347244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84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7701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Spolni sustav psa:</a:t>
            </a:r>
            <a:endParaRPr lang="hr-HR" sz="32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949234"/>
            <a:ext cx="5157787" cy="736470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pPr algn="ctr"/>
            <a:r>
              <a:rPr lang="hr-HR" b="0" dirty="0" smtClean="0"/>
              <a:t>a) </a:t>
            </a:r>
            <a:r>
              <a:rPr lang="hr-HR" b="0" dirty="0" smtClean="0"/>
              <a:t>ženka</a:t>
            </a:r>
            <a:endParaRPr lang="hr-HR" b="0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6172200" y="1012826"/>
            <a:ext cx="5183188" cy="723815"/>
          </a:xfrm>
        </p:spPr>
        <p:txBody>
          <a:bodyPr>
            <a:normAutofit/>
          </a:bodyPr>
          <a:lstStyle/>
          <a:p>
            <a:pPr algn="ctr"/>
            <a:r>
              <a:rPr lang="hr-HR" b="0" dirty="0" smtClean="0"/>
              <a:t>b) </a:t>
            </a:r>
            <a:r>
              <a:rPr lang="hr-HR" b="0" dirty="0" smtClean="0"/>
              <a:t>mužjak</a:t>
            </a:r>
            <a:endParaRPr lang="hr-HR" b="0" dirty="0"/>
          </a:p>
        </p:txBody>
      </p:sp>
      <p:sp>
        <p:nvSpPr>
          <p:cNvPr id="16" name="Rezervirano mjesto sadržaja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 descr="radFBD0B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49" y="2437595"/>
            <a:ext cx="4701994" cy="367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ad2F26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620" y="2358776"/>
            <a:ext cx="4748348" cy="383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niOkvir 16"/>
          <p:cNvSpPr txBox="1"/>
          <p:nvPr/>
        </p:nvSpPr>
        <p:spPr>
          <a:xfrm>
            <a:off x="2882537" y="3029527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JAJNICI</a:t>
            </a:r>
            <a:endParaRPr lang="hr-HR" sz="1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1611085" y="2966910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JAJOVODI</a:t>
            </a:r>
            <a:endParaRPr lang="hr-HR" sz="14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34829" y="3353507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MATERNICA</a:t>
            </a:r>
            <a:endParaRPr lang="hr-HR" sz="1400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418010" y="4487523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RODNICA</a:t>
            </a:r>
            <a:endParaRPr lang="hr-HR" sz="14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051574" y="3507395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SJEMENICI</a:t>
            </a:r>
            <a:endParaRPr lang="hr-HR" sz="1400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7269027" y="3022645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SJEMENOVODI</a:t>
            </a:r>
            <a:endParaRPr lang="hr-HR" sz="1400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5695862" y="5101175"/>
            <a:ext cx="162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MOKRAĆNO – SPOLNA CIJEV</a:t>
            </a:r>
            <a:endParaRPr lang="hr-HR" sz="1400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7983584" y="4968336"/>
            <a:ext cx="127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SPOLNI UD (PENIS)</a:t>
            </a:r>
            <a:endParaRPr lang="hr-HR" sz="1400" dirty="0"/>
          </a:p>
        </p:txBody>
      </p:sp>
      <p:cxnSp>
        <p:nvCxnSpPr>
          <p:cNvPr id="26" name="Ravni poveznik sa strelicom 25"/>
          <p:cNvCxnSpPr>
            <a:stCxn id="17" idx="1"/>
          </p:cNvCxnSpPr>
          <p:nvPr/>
        </p:nvCxnSpPr>
        <p:spPr>
          <a:xfrm flipH="1">
            <a:off x="2412274" y="3183416"/>
            <a:ext cx="470263" cy="63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>
            <a:stCxn id="18" idx="2"/>
          </p:cNvCxnSpPr>
          <p:nvPr/>
        </p:nvCxnSpPr>
        <p:spPr>
          <a:xfrm flipH="1">
            <a:off x="2198326" y="3274687"/>
            <a:ext cx="48485" cy="58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>
            <a:stCxn id="19" idx="2"/>
          </p:cNvCxnSpPr>
          <p:nvPr/>
        </p:nvCxnSpPr>
        <p:spPr>
          <a:xfrm>
            <a:off x="1170555" y="3661284"/>
            <a:ext cx="756352" cy="37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>
            <a:stCxn id="20" idx="0"/>
          </p:cNvCxnSpPr>
          <p:nvPr/>
        </p:nvCxnSpPr>
        <p:spPr>
          <a:xfrm flipV="1">
            <a:off x="1053736" y="4133663"/>
            <a:ext cx="512674" cy="353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>
            <a:stCxn id="21" idx="2"/>
          </p:cNvCxnSpPr>
          <p:nvPr/>
        </p:nvCxnSpPr>
        <p:spPr>
          <a:xfrm>
            <a:off x="6687300" y="3815172"/>
            <a:ext cx="697569" cy="67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>
            <a:off x="6687300" y="3813203"/>
            <a:ext cx="756352" cy="49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>
            <a:stCxn id="17" idx="1"/>
          </p:cNvCxnSpPr>
          <p:nvPr/>
        </p:nvCxnSpPr>
        <p:spPr>
          <a:xfrm flipH="1">
            <a:off x="2514148" y="3183416"/>
            <a:ext cx="368389" cy="84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sa strelicom 39"/>
          <p:cNvCxnSpPr>
            <a:stCxn id="22" idx="2"/>
          </p:cNvCxnSpPr>
          <p:nvPr/>
        </p:nvCxnSpPr>
        <p:spPr>
          <a:xfrm flipH="1">
            <a:off x="7741332" y="3330422"/>
            <a:ext cx="163421" cy="850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>
            <a:stCxn id="22" idx="2"/>
          </p:cNvCxnSpPr>
          <p:nvPr/>
        </p:nvCxnSpPr>
        <p:spPr>
          <a:xfrm>
            <a:off x="7904753" y="3330422"/>
            <a:ext cx="0" cy="91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/>
          <p:cNvCxnSpPr/>
          <p:nvPr/>
        </p:nvCxnSpPr>
        <p:spPr>
          <a:xfrm flipV="1">
            <a:off x="6905897" y="4487523"/>
            <a:ext cx="917145" cy="87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45"/>
          <p:cNvCxnSpPr>
            <a:stCxn id="24" idx="0"/>
          </p:cNvCxnSpPr>
          <p:nvPr/>
        </p:nvCxnSpPr>
        <p:spPr>
          <a:xfrm flipH="1" flipV="1">
            <a:off x="8116389" y="4722735"/>
            <a:ext cx="502921" cy="245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>
            <a:stCxn id="18" idx="2"/>
          </p:cNvCxnSpPr>
          <p:nvPr/>
        </p:nvCxnSpPr>
        <p:spPr>
          <a:xfrm>
            <a:off x="2246811" y="3274687"/>
            <a:ext cx="103209" cy="75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83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2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839788" y="914399"/>
            <a:ext cx="3932237" cy="4954589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TOBOLČARI: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nemaju posteljicu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nerazvijeno mlado svoj razvoj dovršava unutar tobolca</a:t>
            </a:r>
          </a:p>
          <a:p>
            <a:endParaRPr lang="hr-HR" sz="2400" dirty="0" smtClean="0"/>
          </a:p>
          <a:p>
            <a:pPr algn="ctr"/>
            <a:r>
              <a:rPr lang="hr-HR" sz="2400" dirty="0" smtClean="0"/>
              <a:t>JEDNOOTVORI: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n</a:t>
            </a:r>
            <a:r>
              <a:rPr lang="hr-HR" sz="2400" dirty="0" smtClean="0"/>
              <a:t>emaju posteljicu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n</a:t>
            </a:r>
            <a:r>
              <a:rPr lang="hr-HR" sz="2400" dirty="0" smtClean="0"/>
              <a:t>erazvijeno mlado izlazi iz tijela majke u jajetu obavijenom mekom opnom</a:t>
            </a:r>
            <a:endParaRPr lang="hr-HR" sz="2400" dirty="0"/>
          </a:p>
        </p:txBody>
      </p:sp>
      <p:pic>
        <p:nvPicPr>
          <p:cNvPr id="10" name="Picture 5" descr="radE626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0440" y="115718"/>
            <a:ext cx="2645274" cy="2266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ad4287B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220" y="115718"/>
            <a:ext cx="3051515" cy="2205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rad8FB3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138" y="2376024"/>
            <a:ext cx="3081677" cy="2279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rad0DCEC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400438"/>
            <a:ext cx="3326538" cy="225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radC7C7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710580"/>
            <a:ext cx="3326538" cy="206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rad4B1AB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109" y="4710581"/>
            <a:ext cx="3091706" cy="206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653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734593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PTICE: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unutarnja oplodnja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tići se razvijaju u jajetu čija je ljuska porozna – propusna za kisik i ugljikov dioksid</a:t>
            </a:r>
          </a:p>
          <a:p>
            <a:endParaRPr lang="hr-HR" sz="2400" dirty="0" smtClean="0"/>
          </a:p>
          <a:p>
            <a:r>
              <a:rPr lang="hr-HR" sz="2400" dirty="0" err="1" smtClean="0"/>
              <a:t>potrkušci</a:t>
            </a:r>
            <a:r>
              <a:rPr lang="hr-HR" sz="2400" dirty="0" smtClean="0"/>
              <a:t>               čučavci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GMAZOVI: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nutarnja oplodnja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m</a:t>
            </a:r>
            <a:r>
              <a:rPr lang="hr-HR" sz="2400" dirty="0" smtClean="0"/>
              <a:t>ladi se razvijaju u jajima sa čvrstom ljuskom koja ženke polažu u tlo</a:t>
            </a:r>
          </a:p>
          <a:p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  <p:pic>
        <p:nvPicPr>
          <p:cNvPr id="5" name="Picture 10" descr="rad870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890" y="1168671"/>
            <a:ext cx="2928507" cy="207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rad6E9EB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805" y="1168672"/>
            <a:ext cx="2928507" cy="207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ugasta strelica udesno 13"/>
          <p:cNvSpPr/>
          <p:nvPr/>
        </p:nvSpPr>
        <p:spPr>
          <a:xfrm rot="2958103">
            <a:off x="2896563" y="2737439"/>
            <a:ext cx="766354" cy="4222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ugasta strelica udesno 14"/>
          <p:cNvSpPr/>
          <p:nvPr/>
        </p:nvSpPr>
        <p:spPr>
          <a:xfrm rot="8394574">
            <a:off x="1693108" y="2717542"/>
            <a:ext cx="766354" cy="4222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5" descr="rad3A64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890" y="4051208"/>
            <a:ext cx="2928507" cy="213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rad165E4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804" y="4051208"/>
            <a:ext cx="2928507" cy="207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8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816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4769551" cy="5856514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VODOZEMCI: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v</a:t>
            </a:r>
            <a:r>
              <a:rPr lang="hr-HR" sz="2400" dirty="0" smtClean="0"/>
              <a:t>anjska oplodnja (</a:t>
            </a:r>
            <a:r>
              <a:rPr lang="hr-HR" sz="2400" dirty="0" err="1" smtClean="0"/>
              <a:t>mriješćenje</a:t>
            </a:r>
            <a:r>
              <a:rPr lang="hr-HR" sz="2400" dirty="0" smtClean="0"/>
              <a:t>) u vodi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preobrazba</a:t>
            </a:r>
          </a:p>
          <a:p>
            <a:endParaRPr lang="hr-HR" sz="2400" dirty="0" smtClean="0"/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 smtClean="0"/>
          </a:p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Promatraj preobrazbu žabe.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45.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400" dirty="0"/>
          </a:p>
          <a:p>
            <a:pPr algn="ctr"/>
            <a:r>
              <a:rPr lang="hr-HR" sz="2400" dirty="0" smtClean="0"/>
              <a:t>RIBE: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vanjska oplodnja (</a:t>
            </a:r>
            <a:r>
              <a:rPr lang="hr-HR" sz="2400" dirty="0" err="1"/>
              <a:t>mriješćenje</a:t>
            </a:r>
            <a:r>
              <a:rPr lang="hr-HR" sz="2400" dirty="0"/>
              <a:t>) u </a:t>
            </a:r>
            <a:r>
              <a:rPr lang="hr-HR" sz="2400" dirty="0" smtClean="0"/>
              <a:t>vodi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kra i mliječ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  <p:pic>
        <p:nvPicPr>
          <p:cNvPr id="5" name="Picture 7" descr="rad1C59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726" y="4075611"/>
            <a:ext cx="4782641" cy="2542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339" y="374631"/>
            <a:ext cx="5215415" cy="363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073" y="2191751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3292" y="3485700"/>
            <a:ext cx="799280" cy="8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8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+mn-lt"/>
              </a:rPr>
              <a:t>Razmnožavanje u beskralježnjaka</a:t>
            </a:r>
            <a:endParaRPr lang="hr-HR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1402080"/>
            <a:ext cx="10515600" cy="1881051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b="0" dirty="0" smtClean="0"/>
              <a:t>kod </a:t>
            </a:r>
            <a:r>
              <a:rPr lang="hr-HR" b="0" dirty="0"/>
              <a:t>beskralježnjaka </a:t>
            </a:r>
            <a:r>
              <a:rPr lang="hr-HR" b="0" dirty="0" smtClean="0"/>
              <a:t>razdvojenog spola ovisno o načinu života:</a:t>
            </a:r>
          </a:p>
          <a:p>
            <a:endParaRPr lang="hr-HR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b="0" dirty="0"/>
              <a:t>v</a:t>
            </a:r>
            <a:r>
              <a:rPr lang="hr-HR" sz="2400" b="0" dirty="0" smtClean="0"/>
              <a:t>anjska oplodnja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6019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0" dirty="0" smtClean="0"/>
              <a:t>unutarnja oplodnja</a:t>
            </a:r>
            <a:endParaRPr lang="hr-HR" b="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172200" y="3562213"/>
            <a:ext cx="5183188" cy="262744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1" name="Picture 8" descr="rad67A1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85" y="3422672"/>
            <a:ext cx="2028972" cy="14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radD385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4875937"/>
            <a:ext cx="2028972" cy="14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rad35A8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785" y="4893399"/>
            <a:ext cx="2028972" cy="14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adC1244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0360" y="4966107"/>
            <a:ext cx="2028972" cy="1453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rad55940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363" y="4950938"/>
            <a:ext cx="2028972" cy="146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rad19B81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231" y="3420381"/>
            <a:ext cx="2028101" cy="144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rad96562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712" y="3442343"/>
            <a:ext cx="2025513" cy="143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dE83A2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363" y="3422671"/>
            <a:ext cx="2025513" cy="14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28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228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10515600" cy="1838143"/>
          </a:xfrm>
        </p:spPr>
        <p:txBody>
          <a:bodyPr>
            <a:normAutofit/>
          </a:bodyPr>
          <a:lstStyle/>
          <a:p>
            <a:endParaRPr lang="hr-HR" b="0" dirty="0" smtClean="0">
              <a:hlinkClick r:id="rId2"/>
            </a:endParaRPr>
          </a:p>
          <a:p>
            <a:r>
              <a:rPr lang="hr-HR" b="0" dirty="0" smtClean="0">
                <a:hlinkClick r:id="rId2"/>
              </a:rPr>
              <a:t>Vizualno</a:t>
            </a:r>
            <a:endParaRPr lang="hr-HR" b="0" dirty="0" smtClean="0"/>
          </a:p>
          <a:p>
            <a:endParaRPr lang="hr-HR" b="0" dirty="0"/>
          </a:p>
          <a:p>
            <a:r>
              <a:rPr lang="hr-HR" b="0" dirty="0" smtClean="0"/>
              <a:t>Udvaranje i parenje u kukaca: </a:t>
            </a:r>
            <a:r>
              <a:rPr lang="hr-HR" b="0" dirty="0" smtClean="0"/>
              <a:t>a) </a:t>
            </a:r>
            <a:r>
              <a:rPr lang="hr-HR" b="0" dirty="0" smtClean="0"/>
              <a:t>leptiri, </a:t>
            </a:r>
            <a:r>
              <a:rPr lang="hr-HR" b="0" dirty="0" smtClean="0"/>
              <a:t>b) </a:t>
            </a:r>
            <a:r>
              <a:rPr lang="hr-HR" b="0" dirty="0" smtClean="0"/>
              <a:t>cvrčci, </a:t>
            </a:r>
            <a:r>
              <a:rPr lang="hr-HR" b="0" dirty="0" smtClean="0"/>
              <a:t>c) </a:t>
            </a:r>
            <a:r>
              <a:rPr lang="hr-HR" b="0" dirty="0" smtClean="0"/>
              <a:t>skakavci</a:t>
            </a:r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7855" y="2586447"/>
            <a:ext cx="3749048" cy="316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zervirano mjesto teksta 10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269557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23064" y="2586447"/>
            <a:ext cx="3749048" cy="3167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8273" y="2586447"/>
            <a:ext cx="3749048" cy="3167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609" y="526552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4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255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Razmnožavaju li se sva živa bića jednako</vt:lpstr>
      <vt:lpstr>Spolno razmnožavanje</vt:lpstr>
      <vt:lpstr>Razmnožavanje u kralježnjaka</vt:lpstr>
      <vt:lpstr>Spolni sustav psa:</vt:lpstr>
      <vt:lpstr>Slide 5</vt:lpstr>
      <vt:lpstr>Slide 6</vt:lpstr>
      <vt:lpstr>Slide 7</vt:lpstr>
      <vt:lpstr>Razmnožavanje u beskralježnjaka</vt:lpstr>
      <vt:lpstr>Slide 9</vt:lpstr>
      <vt:lpstr>Prikaz potpune preobrazbe leptira:</vt:lpstr>
      <vt:lpstr>Prikaz nepotpune preobrazbe skakavca:</vt:lpstr>
      <vt:lpstr>Slide 12</vt:lpstr>
      <vt:lpstr>Slide 13</vt:lpstr>
      <vt:lpstr>Nespolno razmnožavanje: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sk-mpovalec</cp:lastModifiedBy>
  <cp:revision>100</cp:revision>
  <dcterms:created xsi:type="dcterms:W3CDTF">2019-08-12T09:58:08Z</dcterms:created>
  <dcterms:modified xsi:type="dcterms:W3CDTF">2020-08-24T06:44:56Z</dcterms:modified>
</cp:coreProperties>
</file>